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</p:sldIdLst>
  <p:sldSz cx="18288000" cy="10287000"/>
  <p:notesSz cx="6858000" cy="9144000"/>
  <p:embeddedFontLst>
    <p:embeddedFont>
      <p:font typeface="Brush Script MT" panose="03060802040406070304" pitchFamily="66" charset="0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rial Bold Italics" panose="020B0604020202020204" charset="0"/>
      <p:regular r:id="rId18"/>
    </p:embeddedFont>
    <p:embeddedFont>
      <p:font typeface="Arial Bold" panose="020B0704020202020204" pitchFamily="3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New Patients in MOPC/DOPC MCRH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1603</c:v>
                </c:pt>
                <c:pt idx="1">
                  <c:v>1145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3-43C3-9C16-732061574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5330703"/>
        <c:axId val="1705331951"/>
      </c:barChart>
      <c:catAx>
        <c:axId val="1705330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331951"/>
        <c:crosses val="autoZero"/>
        <c:auto val="1"/>
        <c:lblAlgn val="ctr"/>
        <c:lblOffset val="100"/>
        <c:noMultiLvlLbl val="0"/>
      </c:catAx>
      <c:valAx>
        <c:axId val="1705331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330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Access</a:t>
            </a:r>
            <a:r>
              <a:rPr lang="en-US" baseline="0" dirty="0" smtClean="0"/>
              <a:t> to drugs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3134165393969061E-2"/>
          <c:y val="0.19259942953559375"/>
          <c:w val="0.93445738750369567"/>
          <c:h val="0.74692411216455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2023/4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Adherence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BE-4D73-854F-16601C2644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2024/5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Adherence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BE-4D73-854F-16601C264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7577263"/>
        <c:axId val="1697574351"/>
      </c:barChart>
      <c:catAx>
        <c:axId val="1697577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574351"/>
        <c:crosses val="autoZero"/>
        <c:auto val="1"/>
        <c:lblAlgn val="ctr"/>
        <c:lblOffset val="100"/>
        <c:noMultiLvlLbl val="0"/>
      </c:catAx>
      <c:valAx>
        <c:axId val="1697574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577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No of clinics/year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2023/4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Follow up clinics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0-4B97-A516-BBDDE33CA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2024/5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Follow up clinics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0-4B97-A516-BBDDE33CA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176543"/>
        <c:axId val="1747179039"/>
      </c:barChart>
      <c:catAx>
        <c:axId val="1747176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179039"/>
        <c:crosses val="autoZero"/>
        <c:auto val="1"/>
        <c:lblAlgn val="ctr"/>
        <c:lblOffset val="100"/>
        <c:noMultiLvlLbl val="0"/>
      </c:catAx>
      <c:valAx>
        <c:axId val="174717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176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Ithanga</a:t>
            </a:r>
            <a:r>
              <a:rPr lang="en-US" baseline="0" dirty="0" smtClean="0"/>
              <a:t> HC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2023/4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Transport cost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D-4E07-9426-09936BA8D6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2024/5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Transport cost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0D-4E07-9426-09936BA8D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8152975"/>
        <c:axId val="1648155055"/>
      </c:barChart>
      <c:catAx>
        <c:axId val="164815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155055"/>
        <c:crosses val="autoZero"/>
        <c:auto val="1"/>
        <c:lblAlgn val="ctr"/>
        <c:lblOffset val="100"/>
        <c:noMultiLvlLbl val="0"/>
      </c:catAx>
      <c:valAx>
        <c:axId val="1648155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15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146318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026261" y="3698482"/>
            <a:ext cx="9390916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Leveraging Telemedicine to Strengthen Health System Resilience: The Murang’a County Experience.</a:t>
            </a:r>
            <a:endParaRPr lang="en-GB" sz="2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990600" y="5219700"/>
            <a:ext cx="888594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Wendy </a:t>
            </a:r>
            <a:r>
              <a:rPr lang="en-GB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Githu</a:t>
            </a:r>
            <a:endParaRPr lang="en-KE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914400" y="6114990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Murang’a</a:t>
            </a:r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County Telemedicine Programme</a:t>
            </a:r>
            <a:endParaRPr lang="en-KE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685800" y="7528928"/>
            <a:ext cx="9461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Technological advancements in public health</a:t>
            </a:r>
          </a:p>
          <a:p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62C7F4A-D2CD-A839-06C1-7F9EF02B01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09" y="8192933"/>
            <a:ext cx="3222851" cy="14881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397654" y="2529621"/>
            <a:ext cx="16468725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Health systems in LMICs are under increasing strain.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are navigating: Severe workforce shortages, geographical barriers with rural- urban disparities and a rapidly rising burden of non-communicable diseases.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Murang’a, the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doctor-patient ratio stands at 1:10,000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with 6 sub-county hospitals and 1 main referral hospital.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Patients face: long travel distances, High costs and and fragmented follow-up.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if care could move closer to the patient, instead of the patient chasing care?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TELEMEDICINE offered a solution to redesign our healthcare delivery in Murang’a.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262802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DBE2685F-68A5-1A74-877B-E84C0962CC07}"/>
              </a:ext>
            </a:extLst>
          </p:cNvPr>
          <p:cNvSpPr txBox="1"/>
          <p:nvPr/>
        </p:nvSpPr>
        <p:spPr>
          <a:xfrm>
            <a:off x="397654" y="2529621"/>
            <a:ext cx="16468725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demonstrate how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county-led telemedicine model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can: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Strengthen health systems.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 access and continuity of care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Enhance Pandemic preparedness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ACF3E06-8252-B3E0-4C12-A7EB8FE54B74}"/>
              </a:ext>
            </a:extLst>
          </p:cNvPr>
          <p:cNvSpPr/>
          <p:nvPr/>
        </p:nvSpPr>
        <p:spPr>
          <a:xfrm>
            <a:off x="9955310" y="2833463"/>
            <a:ext cx="7280743" cy="64490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25B4A79-2421-E139-452B-6C2FD4FF8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b="18407"/>
          <a:stretch>
            <a:fillRect/>
          </a:stretch>
        </p:blipFill>
        <p:spPr>
          <a:xfrm>
            <a:off x="9955310" y="2833464"/>
            <a:ext cx="7296095" cy="6449018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63" y="5143500"/>
            <a:ext cx="8965663" cy="444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E48546AD-93B0-2BD7-A151-87F15151274E}"/>
              </a:ext>
            </a:extLst>
          </p:cNvPr>
          <p:cNvSpPr txBox="1"/>
          <p:nvPr/>
        </p:nvSpPr>
        <p:spPr>
          <a:xfrm>
            <a:off x="397654" y="2529621"/>
            <a:ext cx="16468725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adopted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hub-and-spoke model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Nov 2024.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central hub at Muriranjas Level 4 Hospital connected to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36 peripheral facilities.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Patient onboarding was done at the community level through Public awareness campaigns, E-posters and Community Health Promoters.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Patients recruited through clinical assessments and drug history review.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Focused on 5 NCDs  due to their demand of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continuous, lifelong care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9F32F10-5DAB-1FC4-B4C6-977D6ED53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82" y="6387951"/>
            <a:ext cx="7527134" cy="338721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6494605D-1F4A-8815-8CD3-EE0688C37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236" y="6387951"/>
            <a:ext cx="7527134" cy="338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465FD91E-01C3-F036-582D-98AC5625244B}"/>
              </a:ext>
            </a:extLst>
          </p:cNvPr>
          <p:cNvSpPr txBox="1"/>
          <p:nvPr/>
        </p:nvSpPr>
        <p:spPr>
          <a:xfrm>
            <a:off x="397654" y="2529621"/>
            <a:ext cx="16468725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registration patients were scheduled via call centers and linked to nearby virtual clinics.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healthcare facilities used one EHRS (AFYAKE) and were connected to stable power and internet supply.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Virtual Consultations were initiated from the central hub and delivered in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Kiswahili and the local dialect, Kikuyu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also offered laboratory services for basic tests and have a lab referral system for advanced test across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County.10 Riders who collect samples ,results uploaded in the Afya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 system.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central pharmacy store where we distribute drugs from to all facilities .Supplied by KEMSA and  MEDS.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0136C51-A254-AA6A-35D7-258A96193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36" y="6173911"/>
            <a:ext cx="2677532" cy="383983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7E2898E-EB23-F229-F9AE-B17F4F565B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6220368"/>
            <a:ext cx="5334000" cy="379337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574" y="6173910"/>
            <a:ext cx="4362060" cy="411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3800F16-04F2-9AC0-B8F4-A0FCCCFD7001}"/>
              </a:ext>
            </a:extLst>
          </p:cNvPr>
          <p:cNvSpPr txBox="1"/>
          <p:nvPr/>
        </p:nvSpPr>
        <p:spPr>
          <a:xfrm>
            <a:off x="397654" y="2529621"/>
            <a:ext cx="1646872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Programme Utilization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21,500 patients registered,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More than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100,000 consultations delivered ,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about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7,000 consultations every month.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Health System Impact -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40% reduction in referrals, reduced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congestion.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8C2A3BA-295C-E98F-991C-D5654B1C3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68" y="4632070"/>
            <a:ext cx="5407536" cy="5255376"/>
          </a:xfrm>
          <a:prstGeom prst="rect">
            <a:avLst/>
          </a:prstGeom>
        </p:spPr>
      </p:pic>
      <p:graphicFrame>
        <p:nvGraphicFramePr>
          <p:cNvPr id="64" name="Chart 63"/>
          <p:cNvGraphicFramePr/>
          <p:nvPr>
            <p:extLst>
              <p:ext uri="{D42A27DB-BD31-4B8C-83A1-F6EECF244321}">
                <p14:modId xmlns:p14="http://schemas.microsoft.com/office/powerpoint/2010/main" val="790038043"/>
              </p:ext>
            </p:extLst>
          </p:nvPr>
        </p:nvGraphicFramePr>
        <p:xfrm>
          <a:off x="7217244" y="4715938"/>
          <a:ext cx="8022756" cy="4491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F0415FF0-D0B5-5CCB-B6AE-5836D3791F7E}"/>
              </a:ext>
            </a:extLst>
          </p:cNvPr>
          <p:cNvSpPr txBox="1"/>
          <p:nvPr/>
        </p:nvSpPr>
        <p:spPr>
          <a:xfrm>
            <a:off x="397654" y="2529621"/>
            <a:ext cx="16468725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 algn="l">
              <a:lnSpc>
                <a:spcPts val="4827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Patients outcomes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% increase in treatment adherence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Over 80% follow-up attendance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70–90% reduction in transport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costs and time.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70" name="Chart 69"/>
          <p:cNvGraphicFramePr/>
          <p:nvPr>
            <p:extLst>
              <p:ext uri="{D42A27DB-BD31-4B8C-83A1-F6EECF244321}">
                <p14:modId xmlns:p14="http://schemas.microsoft.com/office/powerpoint/2010/main" val="314792348"/>
              </p:ext>
            </p:extLst>
          </p:nvPr>
        </p:nvGraphicFramePr>
        <p:xfrm>
          <a:off x="914400" y="4991834"/>
          <a:ext cx="5264417" cy="421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3" name="Chart 72"/>
          <p:cNvGraphicFramePr/>
          <p:nvPr>
            <p:extLst>
              <p:ext uri="{D42A27DB-BD31-4B8C-83A1-F6EECF244321}">
                <p14:modId xmlns:p14="http://schemas.microsoft.com/office/powerpoint/2010/main" val="1651537121"/>
              </p:ext>
            </p:extLst>
          </p:nvPr>
        </p:nvGraphicFramePr>
        <p:xfrm>
          <a:off x="6336966" y="5143500"/>
          <a:ext cx="5779043" cy="406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6" name="Chart 75"/>
          <p:cNvGraphicFramePr/>
          <p:nvPr>
            <p:extLst>
              <p:ext uri="{D42A27DB-BD31-4B8C-83A1-F6EECF244321}">
                <p14:modId xmlns:p14="http://schemas.microsoft.com/office/powerpoint/2010/main" val="4120779639"/>
              </p:ext>
            </p:extLst>
          </p:nvPr>
        </p:nvGraphicFramePr>
        <p:xfrm>
          <a:off x="13487400" y="3924300"/>
          <a:ext cx="3842356" cy="52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250F4FF-01E7-F736-3174-C876E211273E}"/>
              </a:ext>
            </a:extLst>
          </p:cNvPr>
          <p:cNvSpPr txBox="1"/>
          <p:nvPr/>
        </p:nvSpPr>
        <p:spPr>
          <a:xfrm>
            <a:off x="397654" y="2529621"/>
            <a:ext cx="16468725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Murang’a experience shows that telemedicine can: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Decentralize care and overcome geographic barriers.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Bridge workforce gaps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Address the growing NCD burden.</a:t>
            </a:r>
          </a:p>
          <a:p>
            <a:pPr marL="400835" lvl="1">
              <a:lnSpc>
                <a:spcPts val="4827"/>
              </a:lnSpc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Public Health System Strengthening</a:t>
            </a:r>
          </a:p>
          <a:p>
            <a:pPr marL="400835" lvl="1">
              <a:lnSpc>
                <a:spcPts val="4827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This digital platform enables 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real-time health data access</a:t>
            </a:r>
          </a:p>
          <a:p>
            <a:pPr marL="400835" lvl="1">
              <a:lnSpc>
                <a:spcPts val="4827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Data-driven decisions</a:t>
            </a:r>
          </a:p>
          <a:p>
            <a:pPr marL="400835" lvl="1">
              <a:lnSpc>
                <a:spcPts val="4827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Preparedness for public health emergencies, including pandemics, by supporting remote triage, continuity of essential services and rapid information flow.</a:t>
            </a:r>
          </a:p>
          <a:p>
            <a:pPr marL="400835" lvl="1">
              <a:lnSpc>
                <a:spcPts val="4827"/>
              </a:lnSpc>
            </a:pPr>
            <a:endParaRPr lang="en-US" sz="2400" dirty="0"/>
          </a:p>
          <a:p>
            <a:pPr marL="400835" lvl="1">
              <a:lnSpc>
                <a:spcPts val="4827"/>
              </a:lnSpc>
            </a:pPr>
            <a:endParaRPr lang="en-US" sz="24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39A5F313-8FEA-BB4D-1366-6FCEFE887075}"/>
              </a:ext>
            </a:extLst>
          </p:cNvPr>
          <p:cNvSpPr txBox="1"/>
          <p:nvPr/>
        </p:nvSpPr>
        <p:spPr>
          <a:xfrm>
            <a:off x="397654" y="2529621"/>
            <a:ext cx="16468725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Murang’a Telemedicine Programme is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scalable, resilient model that is transforming how care is delivered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 demonstration that digital health can expand access, improve outcomes and strengthen our health systems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WHAT’S NEXT FOR MURANG’A COUNTY?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Engage in Community Prevention Campaigns to create awareness on NCDs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Open up Telemedicine for 24/7 operations, allow people to consult from home.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Expand our Mobile Dialysis Programme for CKD patients.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644" y="6819900"/>
            <a:ext cx="10058400" cy="319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>
            <a:extLst>
              <a:ext uri="{FF2B5EF4-FFF2-40B4-BE49-F238E27FC236}">
                <a16:creationId xmlns:a16="http://schemas.microsoft.com/office/drawing/2014/main" id="{A7B98075-BB8F-B550-547D-52F41AEB1068}"/>
              </a:ext>
            </a:extLst>
          </p:cNvPr>
          <p:cNvSpPr txBox="1"/>
          <p:nvPr/>
        </p:nvSpPr>
        <p:spPr>
          <a:xfrm>
            <a:off x="397654" y="2529621"/>
            <a:ext cx="16468725" cy="800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835" lvl="1">
              <a:lnSpc>
                <a:spcPts val="4827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 sustain and scale impact, we must: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Invest in infrastructure.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Integrate telemedicine into UHC frameworks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 community engagement</a:t>
            </a: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Strengthen supply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“If we are serious about universal health coverage, then innovation like this is not optional - it is essential.”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/>
          </a:p>
          <a:p>
            <a:pPr marL="801670" lvl="1" indent="-400835">
              <a:lnSpc>
                <a:spcPts val="4827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604</Words>
  <Application>Microsoft Office PowerPoint</Application>
  <PresentationFormat>Custom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Brush Script MT</vt:lpstr>
      <vt:lpstr>Calibri</vt:lpstr>
      <vt:lpstr>Arial Bold Italics</vt:lpstr>
      <vt:lpstr>Arial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cp:lastModifiedBy>Administrator</cp:lastModifiedBy>
  <cp:revision>28</cp:revision>
  <dcterms:created xsi:type="dcterms:W3CDTF">2006-08-16T00:00:00Z</dcterms:created>
  <dcterms:modified xsi:type="dcterms:W3CDTF">2026-04-28T01:26:39Z</dcterms:modified>
  <dc:identifier>DAHHYIZfiEY</dc:identifier>
</cp:coreProperties>
</file>